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1"/>
  </p:notesMasterIdLst>
  <p:sldIdLst>
    <p:sldId id="268" r:id="rId3"/>
    <p:sldId id="256" r:id="rId4"/>
    <p:sldId id="1233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  <p:sldId id="270" r:id="rId18"/>
    <p:sldId id="1234" r:id="rId19"/>
    <p:sldId id="1235" r:id="rId20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89A7"/>
    <a:srgbClr val="2A4163"/>
    <a:srgbClr val="2F5597"/>
    <a:srgbClr val="E20000"/>
    <a:srgbClr val="FFFFFF"/>
    <a:srgbClr val="4C627C"/>
    <a:srgbClr val="1F5867"/>
    <a:srgbClr val="2869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48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D74B25-3EA1-4859-BA7F-B02AF0A4DEC7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E3332B-EC86-43EB-BE11-E4F8D8309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554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13BDE41-4B6F-4402-8182-37BBE6712A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0C24F0F-F28E-403C-AFDE-A49389237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BD11573-2963-4787-9DEB-6A984715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55D36D6-B6C4-4610-8A78-2477B5BD5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DBEB7D9-B861-4BB2-A7CE-F11A383FD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0959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1E754FC-EAA2-416C-8827-30F68A901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0E7596B6-7D7A-47A6-8478-AD189F47D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450F738-705A-4191-8549-3F4FDF3EE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300016C-83C5-43EA-9304-6788353BC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09E03B9-B870-460D-B2F4-3CADC3035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89798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233ABFA9-2D57-46E1-9AA6-FBC5B6F8C0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91A0B78-8AB3-4BE4-A68F-5C608D743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40A47ED-1600-4DA2-8029-3403D63F2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59FBF9C-2809-4F9E-91CD-DF03C3B30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40F34A4-1146-49AD-B84F-17BBB0C0D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67071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63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15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149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88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60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356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270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73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A6C056C-E969-4D0D-B10B-D64F8B08B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B3C2211-C984-4668-9D70-7933884967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939833A-6156-4B62-A9F1-F3F1038A0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1DF452B-EA71-431E-B2DE-729B4952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8C2D86D-6773-4CB8-B88F-3FB60FC74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87010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17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358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232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ima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6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4BD914A-BDFD-4093-B3DE-313B20C79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F2CB2E4-E483-4E28-B372-B709EEC16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ACD717A9-B2B5-4204-A2C6-C63107C98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CD84528-E21D-48AA-826A-8AE1B7AFA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D180116-E57A-4836-B80C-B45831BD5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46529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F8D930A-FF04-4042-9EA5-2BCC64A8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C2DC984-2F5A-42A3-B7CB-A23541E6D9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7051264E-DB7B-464E-B7E8-0EC8028377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3DB2506F-C1A3-4200-9F42-90A761ECF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473BA5A4-2964-4629-9E4D-3B37C00A6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11EEA278-8445-4278-A7B5-39AB6D541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87342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CDC8510-082B-4126-BCD4-17168FCB9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87CC1B4E-C42F-4A05-A7A2-C9FE2D1B9A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0C24482-78D8-4336-98C3-037D969292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A581F3D2-05D8-4191-BF0F-3B342E0E84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C3DD1129-F1D0-4F99-9CF4-9BC565A2FD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19F5CA5B-E899-4EE0-89BB-52F51CAF4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40DE3BDB-58DE-4601-921E-1B58344D3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24B42DC0-4728-458B-879C-F45C9DA27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1972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4A45FD7-11BA-4602-A45B-7F376CE30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523CA5B7-5D2C-4CFE-9749-638C48A75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E5DF213B-E38F-4653-B114-8DABBBED2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397D4961-CE90-4092-BC7C-FA16D5134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7560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7F97B9EC-3D0E-4D28-8972-A0303A4F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2110BF9-8DE9-452D-B543-ABF184B20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5C7E89BE-8DEC-4AFD-9DFC-523B5FB69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0346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5FE3B11-B511-48A8-B324-940BA4DFA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682235B-B561-4E6D-B057-65DB03A59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2490D7AF-D554-407A-9DD6-7037487573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FCC13C2-EAFE-4568-A760-9F3365CFE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7C3DF261-9DC8-4CE7-A8DB-BF00E39A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F5F0419-271B-4BE1-8C8F-9A6F35061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10360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2680637-4489-4BD6-A6F7-E40F0B7FB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FBC62CD4-28F4-4194-8E0E-8036E5846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6F6256F7-37B8-467B-AE6A-3BABE29D62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6C0C1DC-9F84-4246-9444-73C67CAAD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29FDEB02-EB6E-42B1-A841-61911933B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01DFA98E-2F0F-4DE5-89C6-11E846BFC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99153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DF0A9085-7350-40B3-85A9-6D439221C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7712E6E4-FCFA-49B7-B467-FB1065A2B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97714C0-B9F6-4C74-BA76-8E56FFFB2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82C06-68DD-48E7-A9FC-1D10455883F6}" type="datetimeFigureOut">
              <a:rPr lang="hu-HU" smtClean="0"/>
              <a:t>2025. 11. 05.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1FBDA3F-543D-4BC2-9060-D33DE9E06C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DABE0A4-9E31-4E7A-9AEF-73CF5A825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26318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742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3868C186-7FA2-47F6-AD1F-8B11BD1EB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723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644D53-2C8A-431D-85E9-5C72618DEDFC}"/>
              </a:ext>
            </a:extLst>
          </p:cNvPr>
          <p:cNvSpPr txBox="1"/>
          <p:nvPr/>
        </p:nvSpPr>
        <p:spPr>
          <a:xfrm>
            <a:off x="406400" y="5291015"/>
            <a:ext cx="413433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1F5867"/>
                </a:solidFill>
                <a:effectLst/>
              </a:rPr>
              <a:t>Арон </a:t>
            </a:r>
            <a:r>
              <a:rPr lang="ru-RU" b="0" i="0" dirty="0" err="1">
                <a:solidFill>
                  <a:srgbClr val="1F5867"/>
                </a:solidFill>
                <a:effectLst/>
              </a:rPr>
              <a:t>Кинчеш</a:t>
            </a:r>
            <a:r>
              <a:rPr lang="ru-RU" b="0" i="0" dirty="0">
                <a:solidFill>
                  <a:srgbClr val="1F5867"/>
                </a:solidFill>
                <a:effectLst/>
              </a:rPr>
              <a:t>,</a:t>
            </a:r>
          </a:p>
          <a:p>
            <a:r>
              <a:rPr lang="ru-RU" dirty="0">
                <a:solidFill>
                  <a:srgbClr val="1F5867"/>
                </a:solidFill>
              </a:rPr>
              <a:t>Президент Центрального статистического управления Венгрии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ADF60F-0990-4538-89BF-6F380647051A}"/>
              </a:ext>
            </a:extLst>
          </p:cNvPr>
          <p:cNvSpPr txBox="1"/>
          <p:nvPr/>
        </p:nvSpPr>
        <p:spPr>
          <a:xfrm>
            <a:off x="547076" y="2461846"/>
            <a:ext cx="8065477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1F5867"/>
                </a:solidFill>
              </a:rPr>
              <a:t>Статистика на перепутье: </a:t>
            </a:r>
          </a:p>
          <a:p>
            <a:r>
              <a:rPr lang="ru-RU" sz="4000" dirty="0">
                <a:solidFill>
                  <a:srgbClr val="2869A5"/>
                </a:solidFill>
              </a:rPr>
              <a:t>На пути к управлению цифровыми данными</a:t>
            </a:r>
          </a:p>
        </p:txBody>
      </p:sp>
    </p:spTree>
    <p:extLst>
      <p:ext uri="{BB962C8B-B14F-4D97-AF65-F5344CB8AC3E}">
        <p14:creationId xmlns:p14="http://schemas.microsoft.com/office/powerpoint/2010/main" val="3043987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95FDE347-FAE0-4664-A2CB-09D831D94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294784-7941-485E-9A0D-C430D6B44EA3}"/>
              </a:ext>
            </a:extLst>
          </p:cNvPr>
          <p:cNvSpPr txBox="1"/>
          <p:nvPr/>
        </p:nvSpPr>
        <p:spPr>
          <a:xfrm>
            <a:off x="1445844" y="304800"/>
            <a:ext cx="9909909" cy="1015663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bg1"/>
                </a:solidFill>
              </a:rPr>
              <a:t>Туристические данные с </a:t>
            </a:r>
            <a:r>
              <a:rPr lang="ru-RU" sz="3000" b="1" dirty="0" err="1">
                <a:solidFill>
                  <a:schemeClr val="bg1"/>
                </a:solidFill>
              </a:rPr>
              <a:t>геопривязкой</a:t>
            </a:r>
            <a:r>
              <a:rPr lang="ru-RU" sz="3000" b="1" dirty="0">
                <a:solidFill>
                  <a:schemeClr val="bg1"/>
                </a:solidFill>
              </a:rPr>
              <a:t> в Венгрии, 2024г.</a:t>
            </a:r>
          </a:p>
          <a:p>
            <a:pPr algn="ctr"/>
            <a:r>
              <a:rPr lang="ru-RU" sz="3000" dirty="0">
                <a:solidFill>
                  <a:schemeClr val="bg1"/>
                </a:solidFill>
              </a:rPr>
              <a:t>Количество туристов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AE0ACA-21D7-4F2C-8BA7-3567CA3DC7E0}"/>
              </a:ext>
            </a:extLst>
          </p:cNvPr>
          <p:cNvSpPr txBox="1"/>
          <p:nvPr/>
        </p:nvSpPr>
        <p:spPr>
          <a:xfrm>
            <a:off x="7580922" y="1883507"/>
            <a:ext cx="3993662" cy="3477875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Последовательный, детализированный (высокого разрешения) обзор туристических потоков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Отсутствие смещения, связанного с административными границами → региональное планирование на основе данных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Площадь ячейки шестиугольной сетки: 25 км²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1D5FDD-BCA0-4721-A909-62A0749C7A69}"/>
              </a:ext>
            </a:extLst>
          </p:cNvPr>
          <p:cNvSpPr txBox="1"/>
          <p:nvPr/>
        </p:nvSpPr>
        <p:spPr>
          <a:xfrm>
            <a:off x="6248398" y="4853354"/>
            <a:ext cx="111369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dirty="0"/>
              <a:t>Кол-во гостей</a:t>
            </a:r>
          </a:p>
        </p:txBody>
      </p:sp>
    </p:spTree>
    <p:extLst>
      <p:ext uri="{BB962C8B-B14F-4D97-AF65-F5344CB8AC3E}">
        <p14:creationId xmlns:p14="http://schemas.microsoft.com/office/powerpoint/2010/main" val="993036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6A026369-5C6D-42E7-B43A-A7CF7A45D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CB83BE-4F34-4E04-B20D-98BE6C40E530}"/>
              </a:ext>
            </a:extLst>
          </p:cNvPr>
          <p:cNvSpPr txBox="1"/>
          <p:nvPr/>
        </p:nvSpPr>
        <p:spPr>
          <a:xfrm>
            <a:off x="599976" y="203743"/>
            <a:ext cx="10992047" cy="1323439"/>
          </a:xfrm>
          <a:prstGeom prst="rect">
            <a:avLst/>
          </a:prstGeom>
          <a:solidFill>
            <a:srgbClr val="7189A7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Географическая концентрация туризма в Венгрии</a:t>
            </a:r>
          </a:p>
          <a:p>
            <a:pPr algn="ctr"/>
            <a:r>
              <a:rPr lang="ru-RU" sz="4000" dirty="0">
                <a:solidFill>
                  <a:schemeClr val="bg1"/>
                </a:solidFill>
              </a:rPr>
              <a:t>Пространственная автокорреляция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4BCC19-6AA3-494A-B8C3-76550E4D912B}"/>
              </a:ext>
            </a:extLst>
          </p:cNvPr>
          <p:cNvSpPr txBox="1"/>
          <p:nvPr/>
        </p:nvSpPr>
        <p:spPr>
          <a:xfrm>
            <a:off x="8159262" y="2094523"/>
            <a:ext cx="2625969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Индекс </a:t>
            </a:r>
            <a:r>
              <a:rPr lang="ru-RU" dirty="0" err="1"/>
              <a:t>Моран</a:t>
            </a:r>
            <a:r>
              <a:rPr lang="en-US" dirty="0"/>
              <a:t>a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FEE45B-3660-441D-B193-5329F02601F7}"/>
              </a:ext>
            </a:extLst>
          </p:cNvPr>
          <p:cNvSpPr txBox="1"/>
          <p:nvPr/>
        </p:nvSpPr>
        <p:spPr>
          <a:xfrm>
            <a:off x="8159262" y="4476261"/>
            <a:ext cx="354217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LISA – </a:t>
            </a:r>
            <a:r>
              <a:rPr lang="ru-RU" dirty="0"/>
              <a:t>локальный индекс </a:t>
            </a:r>
            <a:r>
              <a:rPr lang="ru-RU" dirty="0" err="1"/>
              <a:t>Моран</a:t>
            </a:r>
            <a:r>
              <a:rPr lang="en-US" dirty="0"/>
              <a:t>a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2C57AC-0E78-4B8A-8C61-942B4CD9756E}"/>
              </a:ext>
            </a:extLst>
          </p:cNvPr>
          <p:cNvSpPr txBox="1"/>
          <p:nvPr/>
        </p:nvSpPr>
        <p:spPr>
          <a:xfrm>
            <a:off x="6392985" y="5345723"/>
            <a:ext cx="992553" cy="110799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600" dirty="0"/>
              <a:t>Незначимо статистически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600" dirty="0"/>
              <a:t>Кластер «высокие-высокие» значения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600" dirty="0"/>
              <a:t> «</a:t>
            </a:r>
            <a:r>
              <a:rPr lang="ru-RU" sz="600" dirty="0"/>
              <a:t>Высокое-среди-низких» (выброс)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600" dirty="0"/>
              <a:t>«</a:t>
            </a:r>
            <a:r>
              <a:rPr lang="ru-RU" sz="600" dirty="0"/>
              <a:t>Низкое-среди-высоких» (выброс)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600" dirty="0"/>
              <a:t>Кластер «низкие-низкие» значения</a:t>
            </a:r>
          </a:p>
          <a:p>
            <a:endParaRPr lang="ru-RU" sz="600" dirty="0"/>
          </a:p>
        </p:txBody>
      </p:sp>
    </p:spTree>
    <p:extLst>
      <p:ext uri="{BB962C8B-B14F-4D97-AF65-F5344CB8AC3E}">
        <p14:creationId xmlns:p14="http://schemas.microsoft.com/office/powerpoint/2010/main" val="319889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FC9CFA10-E255-4E36-BF6B-850A2B4DB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96F5C2-067D-4565-B845-D654A72B10F4}"/>
              </a:ext>
            </a:extLst>
          </p:cNvPr>
          <p:cNvSpPr txBox="1"/>
          <p:nvPr/>
        </p:nvSpPr>
        <p:spPr>
          <a:xfrm>
            <a:off x="2790092" y="289169"/>
            <a:ext cx="6906763" cy="707886"/>
          </a:xfrm>
          <a:prstGeom prst="rect">
            <a:avLst/>
          </a:prstGeom>
          <a:solidFill>
            <a:srgbClr val="7189A7"/>
          </a:solidFill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Плотность населения Венгрии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827DD4-4DA6-4D80-8A52-3C89BF9144E0}"/>
              </a:ext>
            </a:extLst>
          </p:cNvPr>
          <p:cNvSpPr txBox="1"/>
          <p:nvPr/>
        </p:nvSpPr>
        <p:spPr>
          <a:xfrm>
            <a:off x="9394093" y="3149600"/>
            <a:ext cx="1899138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(чел./км²)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54B143-5C66-4933-B49B-82936E14E407}"/>
              </a:ext>
            </a:extLst>
          </p:cNvPr>
          <p:cNvSpPr txBox="1"/>
          <p:nvPr/>
        </p:nvSpPr>
        <p:spPr>
          <a:xfrm>
            <a:off x="9011138" y="5280297"/>
            <a:ext cx="3063631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 квадрат = 1 км × 1 км</a:t>
            </a:r>
          </a:p>
        </p:txBody>
      </p:sp>
    </p:spTree>
    <p:extLst>
      <p:ext uri="{BB962C8B-B14F-4D97-AF65-F5344CB8AC3E}">
        <p14:creationId xmlns:p14="http://schemas.microsoft.com/office/powerpoint/2010/main" val="4012936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ED6DEECE-7BE8-4B23-A13D-CDD73FBC0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8F4351-7B47-4925-A28E-975225E2EECF}"/>
              </a:ext>
            </a:extLst>
          </p:cNvPr>
          <p:cNvSpPr txBox="1"/>
          <p:nvPr/>
        </p:nvSpPr>
        <p:spPr>
          <a:xfrm>
            <a:off x="2993292" y="4611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BF297B-8B2D-4C78-965E-B57FA0A14EA6}"/>
              </a:ext>
            </a:extLst>
          </p:cNvPr>
          <p:cNvSpPr txBox="1"/>
          <p:nvPr/>
        </p:nvSpPr>
        <p:spPr>
          <a:xfrm>
            <a:off x="2758831" y="125046"/>
            <a:ext cx="8206154" cy="646331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Данные о населении с </a:t>
            </a:r>
            <a:r>
              <a:rPr lang="ru-RU" sz="3600" dirty="0" err="1">
                <a:solidFill>
                  <a:schemeClr val="bg1"/>
                </a:solidFill>
              </a:rPr>
              <a:t>геопривязкой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9398DB-BB67-46E3-B3C5-98E3DA771819}"/>
              </a:ext>
            </a:extLst>
          </p:cNvPr>
          <p:cNvSpPr txBox="1"/>
          <p:nvPr/>
        </p:nvSpPr>
        <p:spPr>
          <a:xfrm>
            <a:off x="6025661" y="1602153"/>
            <a:ext cx="5502031" cy="1692771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</a:rPr>
              <a:t>• Данные о численности населения доступны в детализированном региональном разрезе</a:t>
            </a:r>
            <a:br>
              <a:rPr lang="ru-RU" sz="2600" dirty="0">
                <a:solidFill>
                  <a:schemeClr val="bg1"/>
                </a:solidFill>
              </a:rPr>
            </a:br>
            <a:r>
              <a:rPr lang="ru-RU" sz="2600" dirty="0">
                <a:solidFill>
                  <a:schemeClr val="bg1"/>
                </a:solidFill>
              </a:rPr>
              <a:t>• </a:t>
            </a:r>
            <a:r>
              <a:rPr lang="ru-RU" sz="2600" b="1" dirty="0">
                <a:solidFill>
                  <a:schemeClr val="bg1"/>
                </a:solidFill>
              </a:rPr>
              <a:t>1 ячейка = 250 м × 250 м</a:t>
            </a:r>
            <a:endParaRPr lang="ru-RU" sz="2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1CB716-AC0F-45C9-BDC5-8889CE1D473F}"/>
              </a:ext>
            </a:extLst>
          </p:cNvPr>
          <p:cNvSpPr txBox="1"/>
          <p:nvPr/>
        </p:nvSpPr>
        <p:spPr>
          <a:xfrm>
            <a:off x="5947508" y="4618892"/>
            <a:ext cx="2250830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(чел./ячейку)</a:t>
            </a:r>
          </a:p>
        </p:txBody>
      </p:sp>
    </p:spTree>
    <p:extLst>
      <p:ext uri="{BB962C8B-B14F-4D97-AF65-F5344CB8AC3E}">
        <p14:creationId xmlns:p14="http://schemas.microsoft.com/office/powerpoint/2010/main" val="3256896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33ECE828-528E-4ED4-BF41-A303D14D4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A69ADF-BB5C-4A72-B0F5-4EEB7EABC001}"/>
              </a:ext>
            </a:extLst>
          </p:cNvPr>
          <p:cNvSpPr txBox="1"/>
          <p:nvPr/>
        </p:nvSpPr>
        <p:spPr>
          <a:xfrm>
            <a:off x="372098" y="333887"/>
            <a:ext cx="11266033" cy="461665"/>
          </a:xfrm>
          <a:prstGeom prst="rect">
            <a:avLst/>
          </a:prstGeom>
          <a:solidFill>
            <a:srgbClr val="7189A7"/>
          </a:solidFill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Детализированные социально-демографические данные по выбранным ячейкам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533A37-C421-4298-B9B0-D982A67F7F2F}"/>
              </a:ext>
            </a:extLst>
          </p:cNvPr>
          <p:cNvSpPr txBox="1"/>
          <p:nvPr/>
        </p:nvSpPr>
        <p:spPr>
          <a:xfrm>
            <a:off x="6241774" y="4694352"/>
            <a:ext cx="1486894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(Чел/ячейку)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20F476-84CF-4158-B572-05DC7237B6E2}"/>
              </a:ext>
            </a:extLst>
          </p:cNvPr>
          <p:cNvSpPr txBox="1"/>
          <p:nvPr/>
        </p:nvSpPr>
        <p:spPr>
          <a:xfrm>
            <a:off x="6178164" y="1240318"/>
            <a:ext cx="2433099" cy="923330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Общая численность населения: </a:t>
            </a:r>
          </a:p>
          <a:p>
            <a:r>
              <a:rPr lang="ru-RU" dirty="0">
                <a:solidFill>
                  <a:schemeClr val="bg1"/>
                </a:solidFill>
              </a:rPr>
              <a:t>20 584 человека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6D2970-58CA-4F22-B916-A718F81623FE}"/>
              </a:ext>
            </a:extLst>
          </p:cNvPr>
          <p:cNvSpPr txBox="1"/>
          <p:nvPr/>
        </p:nvSpPr>
        <p:spPr>
          <a:xfrm>
            <a:off x="9303026" y="3327619"/>
            <a:ext cx="2544223" cy="584775"/>
          </a:xfrm>
          <a:prstGeom prst="rect">
            <a:avLst/>
          </a:prstGeom>
          <a:solidFill>
            <a:srgbClr val="2A4163"/>
          </a:solidFill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Средняя заработная плата:</a:t>
            </a:r>
            <a:endParaRPr lang="en-US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 942 143 </a:t>
            </a:r>
            <a:r>
              <a:rPr lang="en-US" sz="1600" dirty="0">
                <a:solidFill>
                  <a:schemeClr val="bg1"/>
                </a:solidFill>
              </a:rPr>
              <a:t>HUF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D0DB6F-8AD5-485A-AA7A-8ED7499EABED}"/>
              </a:ext>
            </a:extLst>
          </p:cNvPr>
          <p:cNvSpPr txBox="1"/>
          <p:nvPr/>
        </p:nvSpPr>
        <p:spPr>
          <a:xfrm>
            <a:off x="9345609" y="1294478"/>
            <a:ext cx="1056022" cy="246221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Женщины 18-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8F6E64-DBBD-4B1E-AB9B-3313B1215AE2}"/>
              </a:ext>
            </a:extLst>
          </p:cNvPr>
          <p:cNvSpPr txBox="1"/>
          <p:nvPr/>
        </p:nvSpPr>
        <p:spPr>
          <a:xfrm>
            <a:off x="10679909" y="1240318"/>
            <a:ext cx="1056022" cy="246221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Мужчины 18-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485524-E5B7-4E1E-BED6-7928A85AC64E}"/>
              </a:ext>
            </a:extLst>
          </p:cNvPr>
          <p:cNvSpPr txBox="1"/>
          <p:nvPr/>
        </p:nvSpPr>
        <p:spPr>
          <a:xfrm>
            <a:off x="9808013" y="2382417"/>
            <a:ext cx="767124" cy="400110"/>
          </a:xfrm>
          <a:prstGeom prst="rect">
            <a:avLst/>
          </a:prstGeom>
          <a:solidFill>
            <a:srgbClr val="E20000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Женщины </a:t>
            </a:r>
          </a:p>
          <a:p>
            <a:r>
              <a:rPr lang="ru-RU" sz="1000" dirty="0">
                <a:solidFill>
                  <a:schemeClr val="bg1"/>
                </a:solidFill>
              </a:rPr>
              <a:t>18+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57589F-1A5B-45DC-BDF5-8BDADC8986F7}"/>
              </a:ext>
            </a:extLst>
          </p:cNvPr>
          <p:cNvSpPr txBox="1"/>
          <p:nvPr/>
        </p:nvSpPr>
        <p:spPr>
          <a:xfrm>
            <a:off x="10791227" y="2283968"/>
            <a:ext cx="587090" cy="553998"/>
          </a:xfrm>
          <a:prstGeom prst="rect">
            <a:avLst/>
          </a:prstGeom>
          <a:solidFill>
            <a:srgbClr val="2F5597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Мужчины </a:t>
            </a:r>
          </a:p>
          <a:p>
            <a:r>
              <a:rPr lang="ru-RU" sz="1000" dirty="0">
                <a:solidFill>
                  <a:schemeClr val="bg1"/>
                </a:solidFill>
              </a:rPr>
              <a:t>18+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1C1EBD-313F-499A-A1B2-CC2698AD0038}"/>
              </a:ext>
            </a:extLst>
          </p:cNvPr>
          <p:cNvSpPr txBox="1"/>
          <p:nvPr/>
        </p:nvSpPr>
        <p:spPr>
          <a:xfrm>
            <a:off x="6307078" y="3261356"/>
            <a:ext cx="554139" cy="553998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</a:rPr>
              <a:t>Не оконечное</a:t>
            </a:r>
          </a:p>
          <a:p>
            <a:r>
              <a:rPr lang="ru-RU" sz="600" dirty="0">
                <a:solidFill>
                  <a:schemeClr val="bg1"/>
                </a:solidFill>
              </a:rPr>
              <a:t>Начальное образование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288E94-B8B6-4666-8E7F-F182EF23B9C9}"/>
              </a:ext>
            </a:extLst>
          </p:cNvPr>
          <p:cNvSpPr txBox="1"/>
          <p:nvPr/>
        </p:nvSpPr>
        <p:spPr>
          <a:xfrm>
            <a:off x="6861217" y="3310175"/>
            <a:ext cx="554139" cy="461665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</a:rPr>
              <a:t>Начальное школьное образование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27D4BD-CA32-470E-AD05-09C29F80AEF3}"/>
              </a:ext>
            </a:extLst>
          </p:cNvPr>
          <p:cNvSpPr txBox="1"/>
          <p:nvPr/>
        </p:nvSpPr>
        <p:spPr>
          <a:xfrm>
            <a:off x="7386000" y="3283429"/>
            <a:ext cx="554139" cy="553998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500" dirty="0">
                <a:solidFill>
                  <a:schemeClr val="bg1"/>
                </a:solidFill>
              </a:rPr>
              <a:t>Среднее </a:t>
            </a:r>
          </a:p>
          <a:p>
            <a:r>
              <a:rPr lang="ru-RU" sz="500" dirty="0">
                <a:solidFill>
                  <a:schemeClr val="bg1"/>
                </a:solidFill>
              </a:rPr>
              <a:t>школьное </a:t>
            </a:r>
          </a:p>
          <a:p>
            <a:r>
              <a:rPr lang="ru-RU" sz="500" dirty="0">
                <a:solidFill>
                  <a:schemeClr val="bg1"/>
                </a:solidFill>
              </a:rPr>
              <a:t>образование (без выпускных экзаменов)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3BC358-F747-4A46-9A57-975504073993}"/>
              </a:ext>
            </a:extLst>
          </p:cNvPr>
          <p:cNvSpPr txBox="1"/>
          <p:nvPr/>
        </p:nvSpPr>
        <p:spPr>
          <a:xfrm>
            <a:off x="7989442" y="3261356"/>
            <a:ext cx="554139" cy="553998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500" dirty="0">
                <a:solidFill>
                  <a:schemeClr val="bg1"/>
                </a:solidFill>
              </a:rPr>
              <a:t>Среднее </a:t>
            </a:r>
          </a:p>
          <a:p>
            <a:r>
              <a:rPr lang="ru-RU" sz="500" dirty="0">
                <a:solidFill>
                  <a:schemeClr val="bg1"/>
                </a:solidFill>
              </a:rPr>
              <a:t>школьное </a:t>
            </a:r>
          </a:p>
          <a:p>
            <a:r>
              <a:rPr lang="ru-RU" sz="500" dirty="0">
                <a:solidFill>
                  <a:schemeClr val="bg1"/>
                </a:solidFill>
              </a:rPr>
              <a:t>образование (с выпускными экзаменами)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529ADA-484A-4C6E-AE50-5B5588C5687A}"/>
              </a:ext>
            </a:extLst>
          </p:cNvPr>
          <p:cNvSpPr txBox="1"/>
          <p:nvPr/>
        </p:nvSpPr>
        <p:spPr>
          <a:xfrm>
            <a:off x="8592884" y="3310175"/>
            <a:ext cx="461175" cy="369332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</a:rPr>
              <a:t>Высшее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910502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7B4383FE-F2B9-4E87-AF28-5127E93E3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F2E579-DCD8-4870-A672-C5DFECA71859}"/>
              </a:ext>
            </a:extLst>
          </p:cNvPr>
          <p:cNvSpPr txBox="1"/>
          <p:nvPr/>
        </p:nvSpPr>
        <p:spPr>
          <a:xfrm>
            <a:off x="372098" y="333887"/>
            <a:ext cx="11266033" cy="461665"/>
          </a:xfrm>
          <a:prstGeom prst="rect">
            <a:avLst/>
          </a:prstGeom>
          <a:solidFill>
            <a:srgbClr val="7189A7"/>
          </a:solidFill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Детализированные социально-демографические данные по выбранным ячейкам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FF3282-AFBB-4C72-944A-107A1D340F51}"/>
              </a:ext>
            </a:extLst>
          </p:cNvPr>
          <p:cNvSpPr txBox="1"/>
          <p:nvPr/>
        </p:nvSpPr>
        <p:spPr>
          <a:xfrm>
            <a:off x="6178164" y="1240318"/>
            <a:ext cx="2433099" cy="923330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Общая численность населения: </a:t>
            </a:r>
          </a:p>
          <a:p>
            <a:r>
              <a:rPr lang="ru-RU" dirty="0">
                <a:solidFill>
                  <a:schemeClr val="bg1"/>
                </a:solidFill>
              </a:rPr>
              <a:t>20 584 человека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ABD0CE-CC62-4B51-8F40-63B82FA4FBF2}"/>
              </a:ext>
            </a:extLst>
          </p:cNvPr>
          <p:cNvSpPr txBox="1"/>
          <p:nvPr/>
        </p:nvSpPr>
        <p:spPr>
          <a:xfrm>
            <a:off x="9303026" y="3327619"/>
            <a:ext cx="2544223" cy="584775"/>
          </a:xfrm>
          <a:prstGeom prst="rect">
            <a:avLst/>
          </a:prstGeom>
          <a:solidFill>
            <a:srgbClr val="2A4163"/>
          </a:solidFill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Средняя заработная плата:</a:t>
            </a:r>
            <a:endParaRPr lang="en-US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 942 143 </a:t>
            </a:r>
            <a:r>
              <a:rPr lang="en-US" sz="1600" dirty="0">
                <a:solidFill>
                  <a:schemeClr val="bg1"/>
                </a:solidFill>
              </a:rPr>
              <a:t>HUF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5EAC7A-A0B4-4CA8-8612-5B2D00ECA380}"/>
              </a:ext>
            </a:extLst>
          </p:cNvPr>
          <p:cNvSpPr txBox="1"/>
          <p:nvPr/>
        </p:nvSpPr>
        <p:spPr>
          <a:xfrm>
            <a:off x="9345609" y="1294478"/>
            <a:ext cx="1056022" cy="246221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Женщины 18-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05EEFE-A3BA-4DCB-A329-0256E3760A07}"/>
              </a:ext>
            </a:extLst>
          </p:cNvPr>
          <p:cNvSpPr txBox="1"/>
          <p:nvPr/>
        </p:nvSpPr>
        <p:spPr>
          <a:xfrm>
            <a:off x="10679909" y="1240318"/>
            <a:ext cx="1056022" cy="246221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Мужчины 18-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4620EB-4C1B-4F7E-B598-5AE5282BCC60}"/>
              </a:ext>
            </a:extLst>
          </p:cNvPr>
          <p:cNvSpPr txBox="1"/>
          <p:nvPr/>
        </p:nvSpPr>
        <p:spPr>
          <a:xfrm>
            <a:off x="9808013" y="2382417"/>
            <a:ext cx="767124" cy="400110"/>
          </a:xfrm>
          <a:prstGeom prst="rect">
            <a:avLst/>
          </a:prstGeom>
          <a:solidFill>
            <a:srgbClr val="E20000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Женщины </a:t>
            </a:r>
          </a:p>
          <a:p>
            <a:r>
              <a:rPr lang="ru-RU" sz="1000" dirty="0">
                <a:solidFill>
                  <a:schemeClr val="bg1"/>
                </a:solidFill>
              </a:rPr>
              <a:t>18+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AF0E40-E169-4878-893D-0A6C98B7E182}"/>
              </a:ext>
            </a:extLst>
          </p:cNvPr>
          <p:cNvSpPr txBox="1"/>
          <p:nvPr/>
        </p:nvSpPr>
        <p:spPr>
          <a:xfrm>
            <a:off x="10791227" y="2283968"/>
            <a:ext cx="587090" cy="553998"/>
          </a:xfrm>
          <a:prstGeom prst="rect">
            <a:avLst/>
          </a:prstGeom>
          <a:solidFill>
            <a:srgbClr val="2F5597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Мужчины </a:t>
            </a:r>
          </a:p>
          <a:p>
            <a:r>
              <a:rPr lang="ru-RU" sz="1000" dirty="0">
                <a:solidFill>
                  <a:schemeClr val="bg1"/>
                </a:solidFill>
              </a:rPr>
              <a:t>18+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D11D13-3D97-4A9C-803D-65F085FF5153}"/>
              </a:ext>
            </a:extLst>
          </p:cNvPr>
          <p:cNvSpPr txBox="1"/>
          <p:nvPr/>
        </p:nvSpPr>
        <p:spPr>
          <a:xfrm>
            <a:off x="6307078" y="3261356"/>
            <a:ext cx="554139" cy="553998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</a:rPr>
              <a:t>Не оконечное</a:t>
            </a:r>
          </a:p>
          <a:p>
            <a:r>
              <a:rPr lang="ru-RU" sz="600" dirty="0">
                <a:solidFill>
                  <a:schemeClr val="bg1"/>
                </a:solidFill>
              </a:rPr>
              <a:t>Начальное образование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A4E170-E65C-4729-ADF6-03EF4CCC3629}"/>
              </a:ext>
            </a:extLst>
          </p:cNvPr>
          <p:cNvSpPr txBox="1"/>
          <p:nvPr/>
        </p:nvSpPr>
        <p:spPr>
          <a:xfrm>
            <a:off x="6861217" y="3310175"/>
            <a:ext cx="554139" cy="461665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</a:rPr>
              <a:t>Начальное школьное образование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852CAE-4BC1-42BD-83D8-35EF015740AF}"/>
              </a:ext>
            </a:extLst>
          </p:cNvPr>
          <p:cNvSpPr txBox="1"/>
          <p:nvPr/>
        </p:nvSpPr>
        <p:spPr>
          <a:xfrm>
            <a:off x="7386000" y="3283429"/>
            <a:ext cx="554139" cy="553998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500" dirty="0">
                <a:solidFill>
                  <a:schemeClr val="bg1"/>
                </a:solidFill>
              </a:rPr>
              <a:t>Среднее </a:t>
            </a:r>
          </a:p>
          <a:p>
            <a:r>
              <a:rPr lang="ru-RU" sz="500" dirty="0">
                <a:solidFill>
                  <a:schemeClr val="bg1"/>
                </a:solidFill>
              </a:rPr>
              <a:t>школьное </a:t>
            </a:r>
          </a:p>
          <a:p>
            <a:r>
              <a:rPr lang="ru-RU" sz="500" dirty="0">
                <a:solidFill>
                  <a:schemeClr val="bg1"/>
                </a:solidFill>
              </a:rPr>
              <a:t>образование (без выпускных экзаменов)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DEC9ED-37D6-4B5F-AA62-1D7032138360}"/>
              </a:ext>
            </a:extLst>
          </p:cNvPr>
          <p:cNvSpPr txBox="1"/>
          <p:nvPr/>
        </p:nvSpPr>
        <p:spPr>
          <a:xfrm>
            <a:off x="7989442" y="3261356"/>
            <a:ext cx="554139" cy="553998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500" dirty="0">
                <a:solidFill>
                  <a:schemeClr val="bg1"/>
                </a:solidFill>
              </a:rPr>
              <a:t>Среднее </a:t>
            </a:r>
          </a:p>
          <a:p>
            <a:r>
              <a:rPr lang="ru-RU" sz="500" dirty="0">
                <a:solidFill>
                  <a:schemeClr val="bg1"/>
                </a:solidFill>
              </a:rPr>
              <a:t>школьное </a:t>
            </a:r>
          </a:p>
          <a:p>
            <a:r>
              <a:rPr lang="ru-RU" sz="500" dirty="0">
                <a:solidFill>
                  <a:schemeClr val="bg1"/>
                </a:solidFill>
              </a:rPr>
              <a:t>образование (с выпускными экзаменами)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DA0625-5A20-4932-BBBC-8C1925FF0C45}"/>
              </a:ext>
            </a:extLst>
          </p:cNvPr>
          <p:cNvSpPr txBox="1"/>
          <p:nvPr/>
        </p:nvSpPr>
        <p:spPr>
          <a:xfrm>
            <a:off x="8592884" y="3310175"/>
            <a:ext cx="461175" cy="369332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</a:rPr>
              <a:t>Высшее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2078728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6272E923-D5EF-4AE8-BC22-562305DEE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269102-F616-4BCD-AB5E-F487A49B2223}"/>
              </a:ext>
            </a:extLst>
          </p:cNvPr>
          <p:cNvSpPr txBox="1"/>
          <p:nvPr/>
        </p:nvSpPr>
        <p:spPr>
          <a:xfrm>
            <a:off x="1977308" y="127221"/>
            <a:ext cx="8237383" cy="1292662"/>
          </a:xfrm>
          <a:prstGeom prst="rect">
            <a:avLst/>
          </a:prstGeom>
          <a:solidFill>
            <a:srgbClr val="7189A7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</a:rPr>
              <a:t>Моделирование на основе детализированных данных:</a:t>
            </a:r>
          </a:p>
          <a:p>
            <a:pPr algn="ctr"/>
            <a:r>
              <a:rPr lang="ru-RU" sz="2600" dirty="0">
                <a:solidFill>
                  <a:schemeClr val="bg1"/>
                </a:solidFill>
              </a:rPr>
              <a:t>Население, затронутое закрытием «Audi»</a:t>
            </a:r>
          </a:p>
          <a:p>
            <a:pPr algn="ctr"/>
            <a:endParaRPr lang="ru-RU" sz="26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E5361A-630F-4E12-A689-579FD908939C}"/>
              </a:ext>
            </a:extLst>
          </p:cNvPr>
          <p:cNvSpPr txBox="1"/>
          <p:nvPr/>
        </p:nvSpPr>
        <p:spPr>
          <a:xfrm>
            <a:off x="174929" y="2035533"/>
            <a:ext cx="3307741" cy="646331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Численность сотрудников Audi по муниципалитетам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724F1-CE8C-4D22-8540-7E83555FA74A}"/>
              </a:ext>
            </a:extLst>
          </p:cNvPr>
          <p:cNvSpPr txBox="1"/>
          <p:nvPr/>
        </p:nvSpPr>
        <p:spPr>
          <a:xfrm>
            <a:off x="7259541" y="2729571"/>
            <a:ext cx="4611756" cy="1754326"/>
          </a:xfrm>
          <a:prstGeom prst="rect">
            <a:avLst/>
          </a:prstGeom>
          <a:solidFill>
            <a:srgbClr val="2A4163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Количество сотрудников: 11,9 тыс.</a:t>
            </a:r>
          </a:p>
          <a:p>
            <a:r>
              <a:rPr lang="ru-RU" b="1" dirty="0">
                <a:solidFill>
                  <a:schemeClr val="bg1"/>
                </a:solidFill>
              </a:rPr>
              <a:t>Количество людей, косвенно затронутых:</a:t>
            </a:r>
            <a:r>
              <a:rPr lang="ru-RU" dirty="0">
                <a:solidFill>
                  <a:schemeClr val="bg1"/>
                </a:solidFill>
              </a:rPr>
              <a:t> 26,6 тыс.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  из них дети: 8,1 тыс.</a:t>
            </a:r>
          </a:p>
          <a:p>
            <a:r>
              <a:rPr lang="ru-RU" b="1" dirty="0">
                <a:solidFill>
                  <a:schemeClr val="bg1"/>
                </a:solidFill>
              </a:rPr>
              <a:t>Ежемесячный фонд начисленной заработной платы:</a:t>
            </a:r>
            <a:r>
              <a:rPr lang="ru-RU" dirty="0">
                <a:solidFill>
                  <a:schemeClr val="bg1"/>
                </a:solidFill>
              </a:rPr>
              <a:t> 13,6 млрд </a:t>
            </a:r>
            <a:r>
              <a:rPr lang="en-US" dirty="0">
                <a:solidFill>
                  <a:schemeClr val="bg1"/>
                </a:solidFill>
              </a:rPr>
              <a:t>HUF (</a:t>
            </a:r>
            <a:r>
              <a:rPr lang="ru-RU" dirty="0">
                <a:solidFill>
                  <a:schemeClr val="bg1"/>
                </a:solidFill>
              </a:rPr>
              <a:t>форинты)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ED7938-7966-46F9-A061-2178E2BC726E}"/>
              </a:ext>
            </a:extLst>
          </p:cNvPr>
          <p:cNvSpPr txBox="1"/>
          <p:nvPr/>
        </p:nvSpPr>
        <p:spPr>
          <a:xfrm>
            <a:off x="6368994" y="5550010"/>
            <a:ext cx="407484" cy="246221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чел.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65359D-8DF9-4FD3-931E-D594052F00F3}"/>
              </a:ext>
            </a:extLst>
          </p:cNvPr>
          <p:cNvSpPr txBox="1"/>
          <p:nvPr/>
        </p:nvSpPr>
        <p:spPr>
          <a:xfrm>
            <a:off x="6251050" y="5796231"/>
            <a:ext cx="525428" cy="246221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чел.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89D7E3-CA6E-44DD-BDF3-699F79FC2F41}"/>
              </a:ext>
            </a:extLst>
          </p:cNvPr>
          <p:cNvSpPr txBox="1"/>
          <p:nvPr/>
        </p:nvSpPr>
        <p:spPr>
          <a:xfrm>
            <a:off x="6165252" y="6360245"/>
            <a:ext cx="407484" cy="246221"/>
          </a:xfrm>
          <a:prstGeom prst="rect">
            <a:avLst/>
          </a:prstGeom>
          <a:solidFill>
            <a:srgbClr val="7189A7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чел.</a:t>
            </a:r>
          </a:p>
        </p:txBody>
      </p:sp>
    </p:spTree>
    <p:extLst>
      <p:ext uri="{BB962C8B-B14F-4D97-AF65-F5344CB8AC3E}">
        <p14:creationId xmlns:p14="http://schemas.microsoft.com/office/powerpoint/2010/main" val="2958669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4CFE061B-229A-4A7A-AEC6-3EC6D92EA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6AD90AB-32D1-4876-9226-ED2842C0BC0B}"/>
              </a:ext>
            </a:extLst>
          </p:cNvPr>
          <p:cNvSpPr txBox="1"/>
          <p:nvPr/>
        </p:nvSpPr>
        <p:spPr>
          <a:xfrm>
            <a:off x="1081376" y="1423284"/>
            <a:ext cx="6345141" cy="1477328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Преимущества альтернативных источников данных: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 Снижение административной нагрузки на предприятия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 Повышение точности официальной статистики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99F92C-257B-4F15-9AA0-9DB34A2464A7}"/>
              </a:ext>
            </a:extLst>
          </p:cNvPr>
          <p:cNvSpPr txBox="1"/>
          <p:nvPr/>
        </p:nvSpPr>
        <p:spPr>
          <a:xfrm>
            <a:off x="1121134" y="2900612"/>
            <a:ext cx="5343276" cy="1200329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Эффективное управление данными: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Детализированность</a:t>
            </a:r>
            <a:r>
              <a:rPr lang="ru-RU" dirty="0">
                <a:solidFill>
                  <a:schemeClr val="bg1"/>
                </a:solidFill>
              </a:rPr>
              <a:t> данных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Интероперабельность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B01C4E-A786-45BE-A2EE-25703C52F3F3}"/>
              </a:ext>
            </a:extLst>
          </p:cNvPr>
          <p:cNvSpPr txBox="1"/>
          <p:nvPr/>
        </p:nvSpPr>
        <p:spPr>
          <a:xfrm>
            <a:off x="1121133" y="4146660"/>
            <a:ext cx="9644933" cy="1200329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Глобальная стратегия в области данных: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 обеспечение доступности информации для лиц, принимающих решения в сфере политики и бизнеса, а также для академических учреждений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20CE6B-A58C-4E6F-B13F-875D5184833D}"/>
              </a:ext>
            </a:extLst>
          </p:cNvPr>
          <p:cNvSpPr txBox="1"/>
          <p:nvPr/>
        </p:nvSpPr>
        <p:spPr>
          <a:xfrm>
            <a:off x="2743200" y="182880"/>
            <a:ext cx="6345141" cy="492443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</a:rPr>
              <a:t>Выводы</a:t>
            </a:r>
          </a:p>
        </p:txBody>
      </p:sp>
    </p:spTree>
    <p:extLst>
      <p:ext uri="{BB962C8B-B14F-4D97-AF65-F5344CB8AC3E}">
        <p14:creationId xmlns:p14="http://schemas.microsoft.com/office/powerpoint/2010/main" val="793842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E2FF7D64-83D9-41E7-8602-EE7C2C0A0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37CF1C-D479-449F-9A13-4B80A65911AD}"/>
              </a:ext>
            </a:extLst>
          </p:cNvPr>
          <p:cNvSpPr txBox="1"/>
          <p:nvPr/>
        </p:nvSpPr>
        <p:spPr>
          <a:xfrm>
            <a:off x="351692" y="1867878"/>
            <a:ext cx="5322277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600" b="1" dirty="0">
                <a:solidFill>
                  <a:srgbClr val="1F5867"/>
                </a:solidFill>
              </a:rPr>
              <a:t>Спасибо!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C11515-3911-426F-8BD0-6CB5CCB96294}"/>
              </a:ext>
            </a:extLst>
          </p:cNvPr>
          <p:cNvSpPr txBox="1"/>
          <p:nvPr/>
        </p:nvSpPr>
        <p:spPr>
          <a:xfrm>
            <a:off x="351692" y="5689600"/>
            <a:ext cx="413433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1F5867"/>
                </a:solidFill>
                <a:effectLst/>
              </a:rPr>
              <a:t>Арон </a:t>
            </a:r>
            <a:r>
              <a:rPr lang="ru-RU" b="0" i="0" dirty="0" err="1">
                <a:solidFill>
                  <a:srgbClr val="1F5867"/>
                </a:solidFill>
                <a:effectLst/>
              </a:rPr>
              <a:t>Кинчеш</a:t>
            </a:r>
            <a:r>
              <a:rPr lang="ru-RU" b="0" i="0" dirty="0">
                <a:solidFill>
                  <a:srgbClr val="1F5867"/>
                </a:solidFill>
                <a:effectLst/>
              </a:rPr>
              <a:t>,</a:t>
            </a:r>
          </a:p>
          <a:p>
            <a:r>
              <a:rPr lang="ru-RU" dirty="0">
                <a:solidFill>
                  <a:srgbClr val="1F5867"/>
                </a:solidFill>
              </a:rPr>
              <a:t>Президент Центрального статистического управления Венгрии</a:t>
            </a:r>
          </a:p>
        </p:txBody>
      </p:sp>
    </p:spTree>
    <p:extLst>
      <p:ext uri="{BB962C8B-B14F-4D97-AF65-F5344CB8AC3E}">
        <p14:creationId xmlns:p14="http://schemas.microsoft.com/office/powerpoint/2010/main" val="3633436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0C93033-EFD4-4575-ADA1-EDC8E98E3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B0A59C-44A6-4E00-BBAD-1F7F932747EF}"/>
              </a:ext>
            </a:extLst>
          </p:cNvPr>
          <p:cNvSpPr txBox="1"/>
          <p:nvPr/>
        </p:nvSpPr>
        <p:spPr>
          <a:xfrm>
            <a:off x="2610338" y="242277"/>
            <a:ext cx="7354278" cy="1477328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solidFill>
                  <a:schemeClr val="bg1"/>
                </a:solidFill>
              </a:rPr>
              <a:t>Статистика на перепутье:</a:t>
            </a:r>
          </a:p>
          <a:p>
            <a:pPr algn="ctr"/>
            <a:r>
              <a:rPr lang="ru-RU" sz="3000" dirty="0">
                <a:solidFill>
                  <a:schemeClr val="bg1"/>
                </a:solidFill>
              </a:rPr>
              <a:t>Необходимо разработать новую стратегию работы с данными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6DCA43-BA6C-4914-916A-5BA349F08F95}"/>
              </a:ext>
            </a:extLst>
          </p:cNvPr>
          <p:cNvSpPr txBox="1"/>
          <p:nvPr/>
        </p:nvSpPr>
        <p:spPr>
          <a:xfrm>
            <a:off x="1305169" y="1797539"/>
            <a:ext cx="10230338" cy="646331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Использовать больше административных и альтернативных данных вместо традиционно собираемых данных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AD0B57-7B34-4420-85C5-926510CE1624}"/>
              </a:ext>
            </a:extLst>
          </p:cNvPr>
          <p:cNvSpPr txBox="1"/>
          <p:nvPr/>
        </p:nvSpPr>
        <p:spPr>
          <a:xfrm>
            <a:off x="1305169" y="2443870"/>
            <a:ext cx="10410093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Повышать эффективность и оперативность за счёт машинного обучения и искусственного интеллекта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208EB5-BFD4-4A1A-87AE-D465BBE8B88C}"/>
              </a:ext>
            </a:extLst>
          </p:cNvPr>
          <p:cNvSpPr txBox="1"/>
          <p:nvPr/>
        </p:nvSpPr>
        <p:spPr>
          <a:xfrm>
            <a:off x="1305169" y="2917202"/>
            <a:ext cx="9323754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Сотрудничать на международном уровне, а также с университетами и научными кругами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D66FAA-2E5F-4744-9788-8D5600A88F5B}"/>
              </a:ext>
            </a:extLst>
          </p:cNvPr>
          <p:cNvSpPr txBox="1"/>
          <p:nvPr/>
        </p:nvSpPr>
        <p:spPr>
          <a:xfrm>
            <a:off x="4400062" y="3569513"/>
            <a:ext cx="7221416" cy="2031325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Повышать актуальность статистики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Сокращать срок распространения данных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Укреплять значение официальной статистики для лиц, принимающих решения, университетов и научно-исследовательских институтов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024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C5C9ED05-C4B1-46D5-A496-BBF7DB01B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0" y="0"/>
            <a:ext cx="10062599" cy="6858000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B638125E-EDB0-44BC-8CD4-B222DAB381FD}"/>
              </a:ext>
            </a:extLst>
          </p:cNvPr>
          <p:cNvSpPr txBox="1"/>
          <p:nvPr/>
        </p:nvSpPr>
        <p:spPr>
          <a:xfrm>
            <a:off x="1064699" y="0"/>
            <a:ext cx="94391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Ежедневный трафик тяжёлых транспортных средств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972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000D1B85-3180-4896-B7F7-C7E16FAAA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B5885B-C6BC-448F-91B1-3B11645A3A3E}"/>
              </a:ext>
            </a:extLst>
          </p:cNvPr>
          <p:cNvSpPr txBox="1"/>
          <p:nvPr/>
        </p:nvSpPr>
        <p:spPr>
          <a:xfrm>
            <a:off x="2610338" y="265723"/>
            <a:ext cx="7354278" cy="1477328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solidFill>
                  <a:schemeClr val="bg1"/>
                </a:solidFill>
              </a:rPr>
              <a:t>Статистика на перепутье:</a:t>
            </a:r>
          </a:p>
          <a:p>
            <a:pPr algn="ctr"/>
            <a:r>
              <a:rPr lang="ru-RU" sz="3000" dirty="0">
                <a:solidFill>
                  <a:schemeClr val="bg1"/>
                </a:solidFill>
              </a:rPr>
              <a:t>Необходимо разработать новую стратегию работы с данными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F997A1-A857-4006-B140-0D818325AA59}"/>
              </a:ext>
            </a:extLst>
          </p:cNvPr>
          <p:cNvSpPr txBox="1"/>
          <p:nvPr/>
        </p:nvSpPr>
        <p:spPr>
          <a:xfrm>
            <a:off x="1305169" y="1820985"/>
            <a:ext cx="10230338" cy="646331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Использовать больше административных и альтернативных данных вместо традиционно собираемых данных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36BB40-6AD4-44B6-96EF-3D1E7D2DB11F}"/>
              </a:ext>
            </a:extLst>
          </p:cNvPr>
          <p:cNvSpPr txBox="1"/>
          <p:nvPr/>
        </p:nvSpPr>
        <p:spPr>
          <a:xfrm>
            <a:off x="1305169" y="2467316"/>
            <a:ext cx="10410093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Повышать эффективность и оперативность за счёт машинного обучения и искусственного интеллекта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74C7C6-7CD8-48C9-95DA-3A9E702F7927}"/>
              </a:ext>
            </a:extLst>
          </p:cNvPr>
          <p:cNvSpPr txBox="1"/>
          <p:nvPr/>
        </p:nvSpPr>
        <p:spPr>
          <a:xfrm>
            <a:off x="1305169" y="2940648"/>
            <a:ext cx="9323754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Сотрудничать на международном уровне, а также с университетами и научными кругами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5684F2-9AD9-49A8-A95F-C69006710A45}"/>
              </a:ext>
            </a:extLst>
          </p:cNvPr>
          <p:cNvSpPr txBox="1"/>
          <p:nvPr/>
        </p:nvSpPr>
        <p:spPr>
          <a:xfrm>
            <a:off x="4400062" y="3592959"/>
            <a:ext cx="7221416" cy="2031325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Повышать актуальность статистики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Сокращать срок распространения данных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Укреплять значение официальной статистики для лиц, принимающих решения, университетов и научно-исследовательских институтов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682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B75DB449-AA93-46A6-B113-8DDEA072E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8B2DF6-0DED-4546-8D28-1CA0DC5D683D}"/>
              </a:ext>
            </a:extLst>
          </p:cNvPr>
          <p:cNvSpPr txBox="1"/>
          <p:nvPr/>
        </p:nvSpPr>
        <p:spPr>
          <a:xfrm>
            <a:off x="516835" y="1815018"/>
            <a:ext cx="3514478" cy="400110"/>
          </a:xfrm>
          <a:prstGeom prst="rect">
            <a:avLst/>
          </a:prstGeom>
          <a:solidFill>
            <a:srgbClr val="4C627C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ОТДЕЛЬНЫЕ БАЗЫ ДАННЫХ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62B343-F0E5-43E0-B97F-32ACDFB952F7}"/>
              </a:ext>
            </a:extLst>
          </p:cNvPr>
          <p:cNvSpPr txBox="1"/>
          <p:nvPr/>
        </p:nvSpPr>
        <p:spPr>
          <a:xfrm>
            <a:off x="286249" y="2401790"/>
            <a:ext cx="3904088" cy="2585323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переписи (перепись населения)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административные данные(налоговая служба, социальная поддержка и др.)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реестры (бизнес-регистр)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крупномасштабные выборочные обследования(обследование рабочей силы, доходов и условий жизни и др.)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17A99A-309C-4FD8-857B-A06BFB6BBBFD}"/>
              </a:ext>
            </a:extLst>
          </p:cNvPr>
          <p:cNvSpPr txBox="1"/>
          <p:nvPr/>
        </p:nvSpPr>
        <p:spPr>
          <a:xfrm>
            <a:off x="4476586" y="2290472"/>
            <a:ext cx="1555362" cy="338554"/>
          </a:xfrm>
          <a:prstGeom prst="rect">
            <a:avLst/>
          </a:prstGeom>
          <a:solidFill>
            <a:srgbClr val="4C627C"/>
          </a:solidFill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Обезличивание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F6B55E-D978-45F5-850C-9E381FE20655}"/>
              </a:ext>
            </a:extLst>
          </p:cNvPr>
          <p:cNvSpPr txBox="1"/>
          <p:nvPr/>
        </p:nvSpPr>
        <p:spPr>
          <a:xfrm>
            <a:off x="5602628" y="3259722"/>
            <a:ext cx="1307153" cy="338554"/>
          </a:xfrm>
          <a:prstGeom prst="rect">
            <a:avLst/>
          </a:prstGeom>
          <a:solidFill>
            <a:srgbClr val="4C627C"/>
          </a:solidFill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Соединение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1279B1-0F73-436D-9CAA-AEABC988326C}"/>
              </a:ext>
            </a:extLst>
          </p:cNvPr>
          <p:cNvSpPr txBox="1"/>
          <p:nvPr/>
        </p:nvSpPr>
        <p:spPr>
          <a:xfrm>
            <a:off x="6749186" y="4041084"/>
            <a:ext cx="1058995" cy="830997"/>
          </a:xfrm>
          <a:prstGeom prst="rect">
            <a:avLst/>
          </a:prstGeom>
          <a:solidFill>
            <a:srgbClr val="4C627C"/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Восполнение данных, </a:t>
            </a:r>
          </a:p>
          <a:p>
            <a:r>
              <a:rPr lang="ru-RU" sz="1200" dirty="0" err="1">
                <a:solidFill>
                  <a:schemeClr val="bg1"/>
                </a:solidFill>
              </a:rPr>
              <a:t>экстраполя-ция</a:t>
            </a:r>
            <a:r>
              <a:rPr lang="ru-RU" sz="1200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58D9CD-5D1E-46EA-9132-8AD4D949E538}"/>
              </a:ext>
            </a:extLst>
          </p:cNvPr>
          <p:cNvSpPr txBox="1"/>
          <p:nvPr/>
        </p:nvSpPr>
        <p:spPr>
          <a:xfrm>
            <a:off x="4190337" y="4987113"/>
            <a:ext cx="3904088" cy="1600438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СОВРЕМЕННЫЕ ТЕХНИКИ: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</a:rPr>
              <a:t>Статистическое сопоставление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</a:rPr>
              <a:t>Автоматизация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bg1"/>
                </a:solidFill>
              </a:rPr>
              <a:t>Микросимуляция</a:t>
            </a:r>
            <a:endParaRPr lang="ru-RU" sz="1400" dirty="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</a:rPr>
              <a:t>Машинное обучение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</a:rPr>
              <a:t>Глубокое обучение</a:t>
            </a:r>
          </a:p>
          <a:p>
            <a:pPr algn="ctr"/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DA0868-7FD9-4027-A9F9-1C26EF9076D3}"/>
              </a:ext>
            </a:extLst>
          </p:cNvPr>
          <p:cNvSpPr txBox="1"/>
          <p:nvPr/>
        </p:nvSpPr>
        <p:spPr>
          <a:xfrm>
            <a:off x="8785015" y="1830407"/>
            <a:ext cx="2890150" cy="369332"/>
          </a:xfrm>
          <a:prstGeom prst="rect">
            <a:avLst/>
          </a:prstGeom>
          <a:solidFill>
            <a:srgbClr val="4C627C"/>
          </a:solidFill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СВЯЗАННЫЕ БАЗЫ ДАННЫХ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FD280E-F18C-4120-92F6-071024D8DD96}"/>
              </a:ext>
            </a:extLst>
          </p:cNvPr>
          <p:cNvSpPr txBox="1"/>
          <p:nvPr/>
        </p:nvSpPr>
        <p:spPr>
          <a:xfrm>
            <a:off x="8025381" y="2471424"/>
            <a:ext cx="3649784" cy="1569660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обезличенная база данных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данные на индивидуальном уровне или с низким уровнем агрегирования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данные, обновляемые на постоянной основе</a:t>
            </a: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803A8-4F96-4337-9795-9B4E86857FF0}"/>
              </a:ext>
            </a:extLst>
          </p:cNvPr>
          <p:cNvSpPr txBox="1"/>
          <p:nvPr/>
        </p:nvSpPr>
        <p:spPr>
          <a:xfrm>
            <a:off x="1465688" y="446686"/>
            <a:ext cx="9315938" cy="646331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Проект «Виртуальная Венгрия» (</a:t>
            </a:r>
            <a:r>
              <a:rPr lang="en-US" sz="3600" b="1" dirty="0">
                <a:solidFill>
                  <a:schemeClr val="bg1"/>
                </a:solidFill>
              </a:rPr>
              <a:t>VIMA)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363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2553956F-75B5-460C-BDD2-2C3B442E7E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6FF09E-2578-4644-B4B4-6A5332723BA5}"/>
              </a:ext>
            </a:extLst>
          </p:cNvPr>
          <p:cNvSpPr txBox="1"/>
          <p:nvPr/>
        </p:nvSpPr>
        <p:spPr>
          <a:xfrm>
            <a:off x="1465688" y="446686"/>
            <a:ext cx="9315938" cy="646331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Проект «Виртуальная Венгрия» (</a:t>
            </a:r>
            <a:r>
              <a:rPr lang="en-US" sz="3600" b="1" dirty="0">
                <a:solidFill>
                  <a:schemeClr val="bg1"/>
                </a:solidFill>
              </a:rPr>
              <a:t>VIMA)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1BCDD7-E9C3-415C-A1A4-8AFF6EBC2547}"/>
              </a:ext>
            </a:extLst>
          </p:cNvPr>
          <p:cNvSpPr txBox="1"/>
          <p:nvPr/>
        </p:nvSpPr>
        <p:spPr>
          <a:xfrm>
            <a:off x="633046" y="1852246"/>
            <a:ext cx="2156360" cy="369332"/>
          </a:xfrm>
          <a:prstGeom prst="rect">
            <a:avLst/>
          </a:prstGeom>
          <a:solidFill>
            <a:srgbClr val="4C627C"/>
          </a:solidFill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Актуальные данные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6B003E-72AB-4092-ACFB-0CB88EC41C66}"/>
              </a:ext>
            </a:extLst>
          </p:cNvPr>
          <p:cNvSpPr txBox="1"/>
          <p:nvPr/>
        </p:nvSpPr>
        <p:spPr>
          <a:xfrm>
            <a:off x="3176954" y="1852246"/>
            <a:ext cx="2273571" cy="369332"/>
          </a:xfrm>
          <a:prstGeom prst="rect">
            <a:avLst/>
          </a:prstGeom>
          <a:solidFill>
            <a:srgbClr val="4C627C"/>
          </a:solidFill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Детализированность</a:t>
            </a:r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B448C6-8BB5-4877-B0EE-0F057AE0510B}"/>
              </a:ext>
            </a:extLst>
          </p:cNvPr>
          <p:cNvSpPr txBox="1"/>
          <p:nvPr/>
        </p:nvSpPr>
        <p:spPr>
          <a:xfrm>
            <a:off x="5705212" y="1775059"/>
            <a:ext cx="2524388" cy="584775"/>
          </a:xfrm>
          <a:prstGeom prst="rect">
            <a:avLst/>
          </a:prstGeom>
          <a:solidFill>
            <a:srgbClr val="4C627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Прогностическая способность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4ECC0C-9670-436C-AF5A-F704CF867AAF}"/>
              </a:ext>
            </a:extLst>
          </p:cNvPr>
          <p:cNvSpPr txBox="1"/>
          <p:nvPr/>
        </p:nvSpPr>
        <p:spPr>
          <a:xfrm>
            <a:off x="8862646" y="1836857"/>
            <a:ext cx="2524388" cy="400110"/>
          </a:xfrm>
          <a:prstGeom prst="rect">
            <a:avLst/>
          </a:prstGeom>
          <a:solidFill>
            <a:srgbClr val="4C627C"/>
          </a:solidFill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Анализ сценариев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A14938-5233-4D58-8270-0B5A53B236E5}"/>
              </a:ext>
            </a:extLst>
          </p:cNvPr>
          <p:cNvSpPr txBox="1"/>
          <p:nvPr/>
        </p:nvSpPr>
        <p:spPr>
          <a:xfrm>
            <a:off x="452053" y="4783015"/>
            <a:ext cx="10934981" cy="769441"/>
          </a:xfrm>
          <a:prstGeom prst="rect">
            <a:avLst/>
          </a:prstGeom>
          <a:solidFill>
            <a:srgbClr val="7189A7"/>
          </a:solidFill>
        </p:spPr>
        <p:txBody>
          <a:bodyPr wrap="none" rtlCol="0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Благодаря объединению баз данных можно раскрыть значительно больше информации,</a:t>
            </a:r>
          </a:p>
          <a:p>
            <a:r>
              <a:rPr lang="ru-RU" sz="2200" dirty="0">
                <a:solidFill>
                  <a:schemeClr val="bg1"/>
                </a:solidFill>
              </a:rPr>
              <a:t> чем содержит простая сумма данных из отдельных исходных баз.</a:t>
            </a:r>
          </a:p>
        </p:txBody>
      </p:sp>
    </p:spTree>
    <p:extLst>
      <p:ext uri="{BB962C8B-B14F-4D97-AF65-F5344CB8AC3E}">
        <p14:creationId xmlns:p14="http://schemas.microsoft.com/office/powerpoint/2010/main" val="3087690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8928CC0B-E355-47FE-A8D6-6868D264C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8C6CA7-3355-4CA5-9804-D85000D362ED}"/>
              </a:ext>
            </a:extLst>
          </p:cNvPr>
          <p:cNvSpPr txBox="1"/>
          <p:nvPr/>
        </p:nvSpPr>
        <p:spPr>
          <a:xfrm>
            <a:off x="779932" y="257908"/>
            <a:ext cx="10982222" cy="1015663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bg1"/>
                </a:solidFill>
              </a:rPr>
              <a:t>Индексы объёмов розничных продаж по регионам Венгрии, </a:t>
            </a:r>
          </a:p>
          <a:p>
            <a:pPr algn="ctr"/>
            <a:r>
              <a:rPr lang="ru-RU" sz="3000" b="1" dirty="0">
                <a:solidFill>
                  <a:schemeClr val="bg1"/>
                </a:solidFill>
              </a:rPr>
              <a:t>I квартал 2016 года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8F88E3-D27C-4C17-9F5B-342100D7CE81}"/>
              </a:ext>
            </a:extLst>
          </p:cNvPr>
          <p:cNvSpPr txBox="1"/>
          <p:nvPr/>
        </p:nvSpPr>
        <p:spPr>
          <a:xfrm>
            <a:off x="8716455" y="1371601"/>
            <a:ext cx="3217637" cy="3170099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До внедрения системы VIMA региональный уровень был самым детализированным территориальным уровнем данных по розничным продажам, поскольку наблюдение основывалось на выборочном обследовании.</a:t>
            </a:r>
          </a:p>
        </p:txBody>
      </p:sp>
    </p:spTree>
    <p:extLst>
      <p:ext uri="{BB962C8B-B14F-4D97-AF65-F5344CB8AC3E}">
        <p14:creationId xmlns:p14="http://schemas.microsoft.com/office/powerpoint/2010/main" val="1506183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0DFAD3C-52D0-4E0B-81FC-77567C278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27BD729-28DE-4B23-9740-83DFE3493CC9}"/>
              </a:ext>
            </a:extLst>
          </p:cNvPr>
          <p:cNvSpPr txBox="1"/>
          <p:nvPr/>
        </p:nvSpPr>
        <p:spPr>
          <a:xfrm>
            <a:off x="953477" y="273538"/>
            <a:ext cx="10879015" cy="129266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</a:rPr>
              <a:t>Индекс стоимости розничной торговли в Венгрии, апрель 2025 года</a:t>
            </a:r>
          </a:p>
          <a:p>
            <a:pPr algn="ctr"/>
            <a:r>
              <a:rPr lang="ru-RU" sz="2600" i="1" dirty="0">
                <a:solidFill>
                  <a:schemeClr val="bg1"/>
                </a:solidFill>
              </a:rPr>
              <a:t>(тот же период предыдущего года = 100)</a:t>
            </a:r>
            <a:endParaRPr lang="ru-RU" sz="2600" dirty="0">
              <a:solidFill>
                <a:schemeClr val="bg1"/>
              </a:solidFill>
            </a:endParaRPr>
          </a:p>
          <a:p>
            <a:pPr algn="ctr"/>
            <a:endParaRPr lang="ru-RU" sz="26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6C7C34-1ABA-4D61-8C46-3F4C1C8193BE}"/>
              </a:ext>
            </a:extLst>
          </p:cNvPr>
          <p:cNvSpPr txBox="1"/>
          <p:nvPr/>
        </p:nvSpPr>
        <p:spPr>
          <a:xfrm>
            <a:off x="9355015" y="3782647"/>
            <a:ext cx="1805354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Нет значения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DE8EE9-1C0D-4C19-8911-476E1CA0D205}"/>
              </a:ext>
            </a:extLst>
          </p:cNvPr>
          <p:cNvSpPr txBox="1"/>
          <p:nvPr/>
        </p:nvSpPr>
        <p:spPr>
          <a:xfrm>
            <a:off x="8550031" y="4423507"/>
            <a:ext cx="3079262" cy="36933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 ячейка сетки = 5 км × 5 км</a:t>
            </a:r>
          </a:p>
        </p:txBody>
      </p:sp>
    </p:spTree>
    <p:extLst>
      <p:ext uri="{BB962C8B-B14F-4D97-AF65-F5344CB8AC3E}">
        <p14:creationId xmlns:p14="http://schemas.microsoft.com/office/powerpoint/2010/main" val="1778597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0F272043-F7A8-4FE5-A2C6-6B94C2C0E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C6055C-F87B-4C73-BD56-E22C92FDFC6C}"/>
              </a:ext>
            </a:extLst>
          </p:cNvPr>
          <p:cNvSpPr txBox="1"/>
          <p:nvPr/>
        </p:nvSpPr>
        <p:spPr>
          <a:xfrm>
            <a:off x="1039446" y="343876"/>
            <a:ext cx="10652369" cy="1077218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Розничные продажи по адресам рядом с HCSO, Будапешт, январь 2025 года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9D0FB9-E440-4B42-9921-EEBE2E3E2AD1}"/>
              </a:ext>
            </a:extLst>
          </p:cNvPr>
          <p:cNvSpPr txBox="1"/>
          <p:nvPr/>
        </p:nvSpPr>
        <p:spPr>
          <a:xfrm>
            <a:off x="359507" y="2110153"/>
            <a:ext cx="3931139" cy="1938992"/>
          </a:xfrm>
          <a:prstGeom prst="rect">
            <a:avLst/>
          </a:prstGeom>
          <a:solidFill>
            <a:srgbClr val="7189A7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С 2019 года данные доступны даже на уровне улицы и номера дома - на основе онлайн-кассовых аппаратов.</a:t>
            </a:r>
          </a:p>
        </p:txBody>
      </p:sp>
    </p:spTree>
    <p:extLst>
      <p:ext uri="{BB962C8B-B14F-4D97-AF65-F5344CB8AC3E}">
        <p14:creationId xmlns:p14="http://schemas.microsoft.com/office/powerpoint/2010/main" val="364735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739</Words>
  <Application>Microsoft Office PowerPoint</Application>
  <PresentationFormat>Широкоэкранный</PresentationFormat>
  <Paragraphs>147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Office-téma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Csányi Zoltán</dc:creator>
  <cp:lastModifiedBy>Aisulu</cp:lastModifiedBy>
  <cp:revision>14</cp:revision>
  <dcterms:created xsi:type="dcterms:W3CDTF">2025-10-16T07:08:50Z</dcterms:created>
  <dcterms:modified xsi:type="dcterms:W3CDTF">2025-11-05T09:14:57Z</dcterms:modified>
</cp:coreProperties>
</file>